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6418-01EB-4407-9AD2-07E22208648F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6D6C-8B19-415A-BE6B-60A7995D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i="1" dirty="0" smtClean="0"/>
              <a:t>СЕМЕЙНЫЙ БЮДЖЕТ</a:t>
            </a:r>
            <a:endParaRPr lang="ru-RU" sz="5400" i="1" dirty="0"/>
          </a:p>
        </p:txBody>
      </p:sp>
      <p:pic>
        <p:nvPicPr>
          <p:cNvPr id="3" name="Рисунок 2" descr="0003-007-Semejnyj-bjudzh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077072"/>
            <a:ext cx="4857752" cy="1857364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d~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2035709"/>
            <a:ext cx="3522627" cy="40904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Соотношение доходов и расходов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6059016" cy="4137323"/>
          </a:xfrm>
        </p:spPr>
        <p:txBody>
          <a:bodyPr>
            <a:normAutofit/>
          </a:bodyPr>
          <a:lstStyle/>
          <a:p>
            <a:r>
              <a:rPr lang="ru-RU" dirty="0" smtClean="0"/>
              <a:t>если весы в равновесии, </a:t>
            </a:r>
          </a:p>
          <a:p>
            <a:pPr>
              <a:buNone/>
            </a:pPr>
            <a:r>
              <a:rPr lang="ru-RU" dirty="0" smtClean="0"/>
              <a:t>бюджет </a:t>
            </a:r>
            <a:r>
              <a:rPr lang="ru-RU" u="sng" dirty="0" smtClean="0"/>
              <a:t>сбалансированный.</a:t>
            </a:r>
          </a:p>
          <a:p>
            <a:r>
              <a:rPr lang="ru-RU" dirty="0" smtClean="0"/>
              <a:t>если расходы превышают </a:t>
            </a:r>
          </a:p>
          <a:p>
            <a:pPr>
              <a:buNone/>
            </a:pPr>
            <a:r>
              <a:rPr lang="ru-RU" dirty="0" smtClean="0"/>
              <a:t>доходы, бюджет имеет </a:t>
            </a:r>
          </a:p>
          <a:p>
            <a:pPr>
              <a:buNone/>
            </a:pPr>
            <a:r>
              <a:rPr lang="ru-RU" u="sng" dirty="0" smtClean="0"/>
              <a:t>дефицит.</a:t>
            </a:r>
          </a:p>
          <a:p>
            <a:r>
              <a:rPr lang="ru-RU" dirty="0" smtClean="0"/>
              <a:t>если доходы превышают </a:t>
            </a:r>
          </a:p>
          <a:p>
            <a:pPr>
              <a:buNone/>
            </a:pPr>
            <a:r>
              <a:rPr lang="ru-RU" dirty="0" smtClean="0"/>
              <a:t>расходы, бюджет </a:t>
            </a:r>
            <a:r>
              <a:rPr lang="ru-RU" u="sng" dirty="0" smtClean="0"/>
              <a:t>избыточный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/>
              <a:t>Группы расходов</a:t>
            </a:r>
            <a:endParaRPr lang="ru-RU" i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6929454" y="17144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357422" y="17144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4348" y="3214686"/>
            <a:ext cx="357190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Постоянные</a:t>
            </a:r>
            <a:endParaRPr lang="ru-RU" sz="3200" dirty="0"/>
          </a:p>
        </p:txBody>
      </p:sp>
      <p:sp>
        <p:nvSpPr>
          <p:cNvPr id="10" name="Овал 9"/>
          <p:cNvSpPr/>
          <p:nvPr/>
        </p:nvSpPr>
        <p:spPr>
          <a:xfrm>
            <a:off x="5286380" y="3214686"/>
            <a:ext cx="357190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Переменные</a:t>
            </a:r>
            <a:endParaRPr lang="ru-RU" sz="3200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1142976" y="714356"/>
            <a:ext cx="2857520" cy="1214446"/>
          </a:xfrm>
          <a:prstGeom prst="ellipse">
            <a:avLst/>
          </a:prstGeom>
          <a:solidFill>
            <a:srgbClr val="DA32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Постоянные</a:t>
            </a:r>
            <a:endParaRPr lang="ru-RU" sz="2400" dirty="0"/>
          </a:p>
        </p:txBody>
      </p:sp>
      <p:sp>
        <p:nvSpPr>
          <p:cNvPr id="14" name="Овал 13"/>
          <p:cNvSpPr/>
          <p:nvPr/>
        </p:nvSpPr>
        <p:spPr>
          <a:xfrm>
            <a:off x="5643570" y="928670"/>
            <a:ext cx="2857520" cy="1214446"/>
          </a:xfrm>
          <a:prstGeom prst="ellipse">
            <a:avLst/>
          </a:prstGeom>
          <a:solidFill>
            <a:srgbClr val="DA32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Переменные</a:t>
            </a:r>
            <a:endParaRPr lang="ru-RU" sz="2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428860" y="200024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500034" y="2857496"/>
            <a:ext cx="3786214" cy="350046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Постоянные расходы – </a:t>
            </a:r>
            <a:r>
              <a:rPr lang="ru-RU" sz="2400" dirty="0" err="1" smtClean="0"/>
              <a:t>расходы</a:t>
            </a:r>
            <a:r>
              <a:rPr lang="ru-RU" sz="2400" dirty="0" smtClean="0"/>
              <a:t>, которые не меняются в течение какого-то периода времени (покупка основных продуктов питания, плата за квартиру, проездной билет и </a:t>
            </a:r>
            <a:r>
              <a:rPr lang="ru-RU" sz="2400" dirty="0" err="1" smtClean="0"/>
              <a:t>т.д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20" name="Стрелка вниз 19"/>
          <p:cNvSpPr/>
          <p:nvPr/>
        </p:nvSpPr>
        <p:spPr>
          <a:xfrm rot="-1020000">
            <a:off x="7782132" y="2031087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960000">
            <a:off x="6278458" y="210137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2928934"/>
            <a:ext cx="2286016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периодические (циклические и сезонные) 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000892" y="2928934"/>
            <a:ext cx="2000264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единовременные (непредвиденные) </a:t>
            </a:r>
            <a:endParaRPr lang="ru-RU" sz="24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je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0" y="1571612"/>
            <a:ext cx="4229130" cy="49292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/>
              <a:t>Циклические расходы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14488"/>
            <a:ext cx="41719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Циклические расходы – покупка предметов разного срока пользования (мебель 10-12 лет; верхняя одежда 2-3 сезона; бытовая техника, материалы на ремонт и </a:t>
            </a:r>
            <a:r>
              <a:rPr lang="ru-RU" sz="3600" dirty="0" err="1" smtClean="0"/>
              <a:t>т.д</a:t>
            </a:r>
            <a:r>
              <a:rPr lang="ru-RU" sz="3600" dirty="0" smtClean="0"/>
              <a:t>).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/>
              <a:t>Сезонные расходы</a:t>
            </a:r>
            <a:endParaRPr lang="ru-RU" i="1" dirty="0"/>
          </a:p>
        </p:txBody>
      </p:sp>
      <p:pic>
        <p:nvPicPr>
          <p:cNvPr id="8" name="Рисунок 7" descr="681a9e31d6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43050"/>
            <a:ext cx="4572000" cy="478634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0034" y="1714488"/>
            <a:ext cx="39290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Сезонные расходы связаны с определёнными сезонными явлениями (заготовка ягод и овощей, закупка семян и удобрений для садового участка </a:t>
            </a:r>
            <a:r>
              <a:rPr lang="ru-RU" sz="3200" dirty="0" err="1" smtClean="0"/>
              <a:t>и.т.д</a:t>
            </a:r>
            <a:r>
              <a:rPr lang="ru-RU" sz="3200" dirty="0" smtClean="0"/>
              <a:t>).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hotos0-800x6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428736"/>
            <a:ext cx="4572032" cy="52863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/>
              <a:t>Непредвиденные расходы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643050"/>
            <a:ext cx="4572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Непредвиденные расходы часто связаны с критическими ситуациями (покупка лекарств, ремонт бытовой техники и </a:t>
            </a:r>
            <a:r>
              <a:rPr lang="ru-RU" sz="3600" dirty="0" err="1" smtClean="0"/>
              <a:t>т.д</a:t>
            </a:r>
            <a:r>
              <a:rPr lang="ru-RU" sz="3600" dirty="0" smtClean="0"/>
              <a:t>).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867371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семейный бюджет?</a:t>
            </a:r>
          </a:p>
          <a:p>
            <a:pPr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Семейный бюджет представляет собой подробную опись доходов и расходов отдельно взятой семьи за определенный срок. Чаще всего он составляется на месяц и предназначен для контроля за текущими финансовыми делами семьи. Составление семейного бюджета может быть также направлено на более значимые цели. Например, на то, чтобы выкроить средства на поездку в отпуск или крупную покупку.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acher\Pictures\0003-005-Semejnyj-bjudzh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00174"/>
            <a:ext cx="4391025" cy="49053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/>
              <a:t>Функции семейного бюджета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00174"/>
            <a:ext cx="3816424" cy="49053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функцией семейного бюджета является сбалансированное распределение доходов и расходов, так как расходы, производимые за месяц, не должны быть больше доходов, получаемых вашей семьей за тот же самый период.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rugal-millionai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4690864" cy="5669822"/>
          </a:xfrm>
        </p:spPr>
        <p:txBody>
          <a:bodyPr>
            <a:noAutofit/>
          </a:bodyPr>
          <a:lstStyle/>
          <a:p>
            <a:r>
              <a:rPr lang="ru-RU" sz="3200" dirty="0" smtClean="0"/>
              <a:t>К другим функциям семейного бюджета относятся его </a:t>
            </a:r>
            <a:r>
              <a:rPr lang="ru-RU" sz="3200" u="sng" dirty="0" smtClean="0"/>
              <a:t>планирование</a:t>
            </a:r>
            <a:r>
              <a:rPr lang="ru-RU" sz="3200" dirty="0" smtClean="0"/>
              <a:t> (вы думаете о будущем и планируете свои финансы, и анализ вы анализируете то, сколько вы потратили, делаете вывод о том необходимы ли были эти траты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la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3101" y="260648"/>
            <a:ext cx="4907646" cy="501434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4287990" cy="6286544"/>
          </a:xfrm>
        </p:spPr>
        <p:txBody>
          <a:bodyPr>
            <a:noAutofit/>
          </a:bodyPr>
          <a:lstStyle/>
          <a:p>
            <a:r>
              <a:rPr lang="ru-RU" sz="3200" dirty="0" smtClean="0"/>
              <a:t>Бюджет выполняет также </a:t>
            </a:r>
            <a:r>
              <a:rPr lang="ru-RU" sz="3200" u="sng" dirty="0" smtClean="0"/>
              <a:t>ограничительную</a:t>
            </a:r>
            <a:r>
              <a:rPr lang="ru-RU" sz="3200" dirty="0" smtClean="0"/>
              <a:t>, или </a:t>
            </a:r>
            <a:r>
              <a:rPr lang="ru-RU" sz="3200" u="sng" dirty="0" smtClean="0"/>
              <a:t>контрольную</a:t>
            </a:r>
            <a:r>
              <a:rPr lang="ru-RU" sz="3200" dirty="0" smtClean="0"/>
              <a:t>, функцию, так как заставляет задуматься над тем, какую сумму денег можно потратить, а какую — нет. </a:t>
            </a:r>
            <a:endParaRPr lang="ru-RU" sz="32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Факторы формирования семейного бюджета.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Возрастной состав семьи</a:t>
            </a:r>
            <a:r>
              <a:rPr lang="ru-RU" dirty="0" smtClean="0"/>
              <a:t>. Если в семье есть маленькие дети, им постоянно необходимо покупать новую одежду и обувь, следовательно, расходы такой семьи увеличиваются.</a:t>
            </a:r>
            <a:endParaRPr lang="ru-RU" dirty="0"/>
          </a:p>
        </p:txBody>
      </p:sp>
      <p:pic>
        <p:nvPicPr>
          <p:cNvPr id="4098" name="Picture 2" descr="C:\Users\Teacher\Pictures\fami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643050"/>
            <a:ext cx="3286148" cy="47149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4400552" cy="584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Экономические факторы</a:t>
            </a:r>
            <a:r>
              <a:rPr lang="ru-RU" dirty="0" smtClean="0"/>
              <a:t> </a:t>
            </a:r>
            <a:r>
              <a:rPr lang="ru-RU" i="1" u="sng" dirty="0" smtClean="0"/>
              <a:t>Экономические факторы </a:t>
            </a:r>
            <a:r>
              <a:rPr lang="ru-RU" dirty="0" smtClean="0"/>
              <a:t>— это размер заработной платы, дополнительные источники дохода, в том числе, доход от акций, проценты по другим ценным бумагам, доход от ренты, аренды, продажи имущества.</a:t>
            </a:r>
          </a:p>
          <a:p>
            <a:pPr algn="ctr"/>
            <a:endParaRPr lang="ru-RU" dirty="0"/>
          </a:p>
        </p:txBody>
      </p:sp>
      <p:pic>
        <p:nvPicPr>
          <p:cNvPr id="5122" name="Picture 2" descr="C:\Users\Teacher\Pictures\39435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14290"/>
            <a:ext cx="3786214" cy="60007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eacher\Pictures\0_7ab12_cf08d42c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464947"/>
            <a:ext cx="3875957" cy="559154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464347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Количественные факторы</a:t>
            </a:r>
            <a:r>
              <a:rPr lang="ru-RU" dirty="0" smtClean="0"/>
              <a:t>. Следующим фактором формирования бюджета вашей семьи является количество членов семьи. Если ваша семья состоит из пяти человек, а работает один, да к тому же его заработная плата оставляет желать лучшего, то, соответственно, доход на одного члена семьи будет недостаточным.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Планирование семейного бюджета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Планирование семейного бюджета: распределяем деньги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60% </a:t>
            </a:r>
            <a:r>
              <a:rPr lang="ru-RU" dirty="0" smtClean="0"/>
              <a:t>— основные расходы, продукты питания и ежемесячные хозяйственные расходы;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10%</a:t>
            </a:r>
            <a:r>
              <a:rPr lang="ru-RU" dirty="0" smtClean="0"/>
              <a:t> — накопления, которые пойдут на крупные покупки или поездки;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10%</a:t>
            </a:r>
            <a:r>
              <a:rPr lang="ru-RU" dirty="0" smtClean="0"/>
              <a:t> — накопления с дальней перспективой (счета на образование, пенсионные и т. п.);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10%</a:t>
            </a:r>
            <a:r>
              <a:rPr lang="ru-RU" dirty="0" smtClean="0"/>
              <a:t> — развлечения и удовольствия;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10%</a:t>
            </a:r>
            <a:r>
              <a:rPr lang="ru-RU" dirty="0" smtClean="0"/>
              <a:t> — разное, непредвиденные расходы.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459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СЕМЕЙНЫЙ БЮДЖЕТ</vt:lpstr>
      <vt:lpstr>Презентация PowerPoint</vt:lpstr>
      <vt:lpstr>Функции семейного бюджета</vt:lpstr>
      <vt:lpstr>К другим функциям семейного бюджета относятся его планирование (вы думаете о будущем и планируете свои финансы, и анализ вы анализируете то, сколько вы потратили, делаете вывод о том необходимы ли были эти траты</vt:lpstr>
      <vt:lpstr>Бюджет выполняет также ограничительную, или контрольную, функцию, так как заставляет задуматься над тем, какую сумму денег можно потратить, а какую — нет. </vt:lpstr>
      <vt:lpstr>Факторы формирования семейного бюджета.</vt:lpstr>
      <vt:lpstr>Презентация PowerPoint</vt:lpstr>
      <vt:lpstr>Презентация PowerPoint</vt:lpstr>
      <vt:lpstr>Планирование семейного бюджета</vt:lpstr>
      <vt:lpstr>Соотношение доходов и расходов</vt:lpstr>
      <vt:lpstr>Группы расходов</vt:lpstr>
      <vt:lpstr>Презентация PowerPoint</vt:lpstr>
      <vt:lpstr>Циклические расходы</vt:lpstr>
      <vt:lpstr>Сезонные расходы</vt:lpstr>
      <vt:lpstr>Непредвиденные расходы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БЮДЖЕТ</dc:title>
  <dc:creator>Teacher</dc:creator>
  <cp:lastModifiedBy>Seliavas</cp:lastModifiedBy>
  <cp:revision>15</cp:revision>
  <dcterms:created xsi:type="dcterms:W3CDTF">2012-03-20T09:05:59Z</dcterms:created>
  <dcterms:modified xsi:type="dcterms:W3CDTF">2022-11-08T08:24:24Z</dcterms:modified>
</cp:coreProperties>
</file>